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59" r:id="rId3"/>
    <p:sldId id="276" r:id="rId4"/>
    <p:sldId id="280" r:id="rId5"/>
    <p:sldId id="277" r:id="rId6"/>
    <p:sldId id="279" r:id="rId7"/>
    <p:sldId id="281" r:id="rId8"/>
    <p:sldId id="278" r:id="rId9"/>
    <p:sldId id="289" r:id="rId10"/>
    <p:sldId id="290" r:id="rId11"/>
    <p:sldId id="282" r:id="rId12"/>
    <p:sldId id="283" r:id="rId13"/>
    <p:sldId id="284" r:id="rId14"/>
    <p:sldId id="291" r:id="rId15"/>
    <p:sldId id="286" r:id="rId16"/>
    <p:sldId id="28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E9B7B-55FE-4E11-9A99-FEB752B5D29F}" v="1" dt="2019-06-09T22:23:04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10" autoAdjust="0"/>
  </p:normalViewPr>
  <p:slideViewPr>
    <p:cSldViewPr snapToGrid="0">
      <p:cViewPr varScale="1">
        <p:scale>
          <a:sx n="65" d="100"/>
          <a:sy n="65" d="100"/>
        </p:scale>
        <p:origin x="13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Curbside Commodities by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69-4FCE-AA92-CF328AB4CE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69-4FCE-AA92-CF328AB4CE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69-4FCE-AA92-CF328AB4CE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69-4FCE-AA92-CF328AB4CE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69-4FCE-AA92-CF328AB4CEEF}"/>
              </c:ext>
            </c:extLst>
          </c:dPt>
          <c:dLbls>
            <c:dLbl>
              <c:idx val="0"/>
              <c:layout>
                <c:manualLayout>
                  <c:x val="-0.11226271192789769"/>
                  <c:y val="0.1609863240779113"/>
                </c:manualLayout>
              </c:layout>
              <c:tx>
                <c:rich>
                  <a:bodyPr/>
                  <a:lstStyle/>
                  <a:p>
                    <a:fld id="{F25B43F4-C053-497E-8316-FCC715694FA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50241EB0-321D-487C-AF3A-81DF49DE6F9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69-4FCE-AA92-CF328AB4CE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400376094757899"/>
                  <c:y val="-0.13904959248514998"/>
                </c:manualLayout>
              </c:layout>
              <c:tx>
                <c:rich>
                  <a:bodyPr/>
                  <a:lstStyle/>
                  <a:p>
                    <a:fld id="{7D2B16EA-2778-4525-A94A-D7E37D8F154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69-4FCE-AA92-CF328AB4CE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7E9B671-FAB3-413E-BDFC-7F81DED8F292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DF694F99-6651-4AB8-B0AD-822FF127C47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69-4FCE-AA92-CF328AB4CE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0364257512530248E-2"/>
                  <c:y val="-2.666921695516815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7AFA3E3-2715-43BA-AE78-1C22E23503D9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B8AA0543-FE23-46DB-A423-BA2D0ED7F4C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69-4FCE-AA92-CF328AB4CE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587824119511227"/>
                  <c:y val="8.4923757000010577E-2"/>
                </c:manualLayout>
              </c:layout>
              <c:tx>
                <c:rich>
                  <a:bodyPr/>
                  <a:lstStyle/>
                  <a:p>
                    <a:fld id="{CEDEA6DF-737A-4A31-9C63-46706F39066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39%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69-4FCE-AA92-CF328AB4CE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1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Trash</c:v>
                </c:pt>
                <c:pt idx="1">
                  <c:v>Cardboard</c:v>
                </c:pt>
                <c:pt idx="2">
                  <c:v>Plastics</c:v>
                </c:pt>
                <c:pt idx="3">
                  <c:v>Metals</c:v>
                </c:pt>
                <c:pt idx="4">
                  <c:v>Misc. paper grades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28</c:v>
                </c:pt>
                <c:pt idx="2">
                  <c:v>8</c:v>
                </c:pt>
                <c:pt idx="3">
                  <c:v>3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69-4FCE-AA92-CF328AB4CE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OCC pricing Per 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90</c:v>
                </c:pt>
                <c:pt idx="1">
                  <c:v>89</c:v>
                </c:pt>
                <c:pt idx="2">
                  <c:v>81</c:v>
                </c:pt>
                <c:pt idx="3">
                  <c:v>62</c:v>
                </c:pt>
                <c:pt idx="4">
                  <c:v>52</c:v>
                </c:pt>
                <c:pt idx="5">
                  <c:v>48</c:v>
                </c:pt>
                <c:pt idx="6">
                  <c:v>44</c:v>
                </c:pt>
                <c:pt idx="7">
                  <c:v>44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97208"/>
        <c:axId val="250597600"/>
      </c:lineChart>
      <c:catAx>
        <c:axId val="25059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7600"/>
        <c:crosses val="autoZero"/>
        <c:auto val="1"/>
        <c:lblAlgn val="ctr"/>
        <c:lblOffset val="100"/>
        <c:noMultiLvlLbl val="0"/>
      </c:catAx>
      <c:valAx>
        <c:axId val="25059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Mixed Paper Pricing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-2.5</c:v>
                </c:pt>
                <c:pt idx="5">
                  <c:v>0.11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1.9</c:v>
                </c:pt>
                <c:pt idx="11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97992"/>
        <c:axId val="250599560"/>
      </c:lineChart>
      <c:catAx>
        <c:axId val="25059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9560"/>
        <c:crosses val="autoZero"/>
        <c:auto val="1"/>
        <c:lblAlgn val="ctr"/>
        <c:lblOffset val="100"/>
        <c:noMultiLvlLbl val="0"/>
      </c:catAx>
      <c:valAx>
        <c:axId val="25059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7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456BFA-B49D-4BB1-9DD2-D7DC15D31DF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2F66EE-8F9E-432C-8430-1A01F09EA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6EE-8F9E-432C-8430-1A01F09EA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8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F66EE-8F9E-432C-8430-1A01F09EAB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189" y="1869831"/>
            <a:ext cx="7772400" cy="626719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217"/>
            <a:ext cx="9144000" cy="2078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9389" y="2588626"/>
            <a:ext cx="6858000" cy="4345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Content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1" y="5703880"/>
            <a:ext cx="19836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3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189" y="1869831"/>
            <a:ext cx="7772400" cy="626719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9389" y="2588626"/>
            <a:ext cx="6858000" cy="4345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Content Here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83471" y="5346689"/>
            <a:ext cx="14111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chemeClr val="accent2"/>
                </a:solidFill>
                <a:latin typeface="Arial Black" panose="020B0A04020102020204" pitchFamily="34" charset="0"/>
              </a:rPr>
              <a:t>#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217"/>
            <a:ext cx="9144000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220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999" y="1490133"/>
            <a:ext cx="4297680" cy="48006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3119" y="1490133"/>
            <a:ext cx="4297680" cy="48006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6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999" y="1490133"/>
            <a:ext cx="429768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3119" y="1490133"/>
            <a:ext cx="429768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3999" y="4004733"/>
            <a:ext cx="429768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43119" y="4004733"/>
            <a:ext cx="429768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8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999" y="1490133"/>
            <a:ext cx="868680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3999" y="4004733"/>
            <a:ext cx="8686800" cy="2286000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12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3999" y="1879599"/>
            <a:ext cx="4297680" cy="4411134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43119" y="1879599"/>
            <a:ext cx="4297680" cy="4411134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3999" y="1481137"/>
            <a:ext cx="4297680" cy="398462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en-US" b="1" dirty="0"/>
              <a:t>Click to Edit Header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43119" y="1481137"/>
            <a:ext cx="4297680" cy="398462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en-US" b="1" dirty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53999" y="6318629"/>
            <a:ext cx="8686800" cy="274320"/>
          </a:xfrm>
        </p:spPr>
        <p:txBody>
          <a:bodyPr>
            <a:normAutofit/>
          </a:bodyPr>
          <a:lstStyle>
            <a:lvl1pPr marL="119063" indent="-119063">
              <a:buClr>
                <a:schemeClr val="accent1"/>
              </a:buClr>
              <a:buFont typeface="+mj-lt"/>
              <a:buAutoNum type="arabicPeriod"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98966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6469"/>
            <a:ext cx="914400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265049"/>
            <a:ext cx="709277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999" y="1490133"/>
            <a:ext cx="8686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:\MIP II\Powerpoint\WCA Template\WCA-Logo---White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9297" y="413639"/>
            <a:ext cx="1461794" cy="662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6" r:id="rId5"/>
    <p:sldLayoutId id="2147483677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576263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WCA RECYCLING UPDATE</a:t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FOR GREATER KANSAS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924" y="2496550"/>
            <a:ext cx="6858000" cy="434503"/>
          </a:xfrm>
        </p:spPr>
        <p:txBody>
          <a:bodyPr/>
          <a:lstStyle/>
          <a:p>
            <a:r>
              <a:rPr lang="en-US" dirty="0"/>
              <a:t>Spring, 2020</a:t>
            </a:r>
          </a:p>
        </p:txBody>
      </p:sp>
    </p:spTree>
    <p:extLst>
      <p:ext uri="{BB962C8B-B14F-4D97-AF65-F5344CB8AC3E}">
        <p14:creationId xmlns:p14="http://schemas.microsoft.com/office/powerpoint/2010/main" val="279684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Mixed Paper Pricing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92897"/>
              </p:ext>
            </p:extLst>
          </p:nvPr>
        </p:nvGraphicFramePr>
        <p:xfrm>
          <a:off x="254000" y="1490663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89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" y="2090738"/>
            <a:ext cx="4800600" cy="36004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613" y="2091531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391616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Plastics Market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Following National Sword (2018), plastics moved to other Southeast Asian nations and Domestic markets. Domestic plastic markets have held up during the transition away from export markets.</a:t>
            </a:r>
          </a:p>
          <a:p>
            <a:pPr lvl="0"/>
            <a:r>
              <a:rPr lang="en-US" sz="2000" dirty="0"/>
              <a:t>Smaller nations have followed China’s lead; Malaysia returned 150 containers in January, 100 to follow </a:t>
            </a:r>
            <a:r>
              <a:rPr lang="en-US" sz="2000" dirty="0" smtClean="0"/>
              <a:t>soon.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We </a:t>
            </a:r>
            <a:r>
              <a:rPr lang="en-US" sz="2000" dirty="0"/>
              <a:t>no longer (since March 2019) ship any of our KC material export.</a:t>
            </a:r>
          </a:p>
          <a:p>
            <a:pPr lvl="0"/>
            <a:r>
              <a:rPr lang="en-US" sz="2000" dirty="0"/>
              <a:t>Studies show that most marine plastic pollution comes from developing Asian nations</a:t>
            </a:r>
          </a:p>
          <a:p>
            <a:pPr lvl="0"/>
            <a:r>
              <a:rPr lang="en-US" sz="2000" dirty="0"/>
              <a:t>US uses 37 million tons of plastics annually; 16 million tons are single-use (containers, bags) </a:t>
            </a:r>
          </a:p>
          <a:p>
            <a:pPr lvl="0"/>
            <a:r>
              <a:rPr lang="en-US" sz="2000" dirty="0"/>
              <a:t>Recovery (WTE, recycling) for US consumer plastics is about 28%; 90% in Japan &amp; Germany</a:t>
            </a:r>
          </a:p>
          <a:p>
            <a:r>
              <a:rPr lang="en-US" sz="2000" dirty="0"/>
              <a:t>Nationally, 12 percent of plastics are recycled, 16 percent incinerated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Plastic Market Conditions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000" dirty="0"/>
              <a:t>Demand for plastics continues to increase</a:t>
            </a:r>
          </a:p>
          <a:p>
            <a:pPr lvl="0"/>
            <a:r>
              <a:rPr lang="en-US" sz="2000" dirty="0"/>
              <a:t>WCA conducts four plastics sorts – PET #1,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HDPE #2, Poly Propylene #5 and Mixed bulky Rigid (mix of mostly #2 and #5 </a:t>
            </a:r>
            <a:r>
              <a:rPr lang="en-US" sz="2000" dirty="0" smtClean="0"/>
              <a:t>plastics).</a:t>
            </a:r>
            <a:endParaRPr lang="en-US" sz="2000" dirty="0"/>
          </a:p>
          <a:p>
            <a:pPr lvl="0"/>
            <a:r>
              <a:rPr lang="en-US" sz="2000" dirty="0"/>
              <a:t>The most commercially viable/sustainable plastic resins are #1</a:t>
            </a:r>
            <a:r>
              <a:rPr lang="en-US" sz="2000" dirty="0" smtClean="0"/>
              <a:t>, #2 &amp; #5</a:t>
            </a:r>
            <a:r>
              <a:rPr lang="en-US" sz="2000" dirty="0"/>
              <a:t>. </a:t>
            </a:r>
            <a:r>
              <a:rPr lang="en-US" sz="2000" dirty="0" smtClean="0"/>
              <a:t>Seek out these </a:t>
            </a:r>
            <a:r>
              <a:rPr lang="en-US" sz="2000" dirty="0"/>
              <a:t>resins to assure sustainability and recyclability.</a:t>
            </a:r>
          </a:p>
          <a:p>
            <a:pPr lvl="0"/>
            <a:r>
              <a:rPr lang="en-US" sz="2000" dirty="0"/>
              <a:t>Four plastic resins comprise 85% of single-use consumer plastics</a:t>
            </a:r>
          </a:p>
          <a:p>
            <a:pPr lvl="1"/>
            <a:r>
              <a:rPr lang="en-US" sz="2000" dirty="0"/>
              <a:t>#1 PET (soft-drink bottles, food trays)	25%</a:t>
            </a:r>
          </a:p>
          <a:p>
            <a:pPr lvl="1"/>
            <a:r>
              <a:rPr lang="en-US" sz="2000" dirty="0"/>
              <a:t>#2 HDPE (milk bottles, grocery bags)	25%</a:t>
            </a:r>
          </a:p>
          <a:p>
            <a:pPr lvl="1"/>
            <a:r>
              <a:rPr lang="en-US" sz="2000" dirty="0"/>
              <a:t>#4 LDPE (bread bags, container lids)	25%</a:t>
            </a:r>
          </a:p>
          <a:p>
            <a:pPr lvl="1"/>
            <a:r>
              <a:rPr lang="en-US" sz="2000" dirty="0"/>
              <a:t>#5 PP (yogurt containers, bottle caps)	10%</a:t>
            </a:r>
          </a:p>
          <a:p>
            <a:pPr lvl="0"/>
            <a:r>
              <a:rPr lang="en-US" sz="2000" dirty="0"/>
              <a:t>#3 PVC (blister packs, deli films) and #6 PS (foam cups, packing peanuts) not accepted as mixed plastics</a:t>
            </a:r>
          </a:p>
          <a:p>
            <a:pPr lvl="0"/>
            <a:r>
              <a:rPr lang="en-US" sz="2000" dirty="0"/>
              <a:t>Plastic bags, bagged recyclables, foam items are significant single-stream contaminants</a:t>
            </a:r>
          </a:p>
          <a:p>
            <a:pPr lvl="0"/>
            <a:r>
              <a:rPr lang="en-US" sz="2000" b="1" dirty="0"/>
              <a:t>Containers, containers, containers </a:t>
            </a:r>
            <a:r>
              <a:rPr lang="en-US" sz="2000" dirty="0"/>
              <a:t>– specifically #s 1, 2 and 5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#1-7 Plastics Details,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" y="1295313"/>
            <a:ext cx="8327922" cy="4953172"/>
          </a:xfrm>
        </p:spPr>
      </p:pic>
    </p:spTree>
    <p:extLst>
      <p:ext uri="{BB962C8B-B14F-4D97-AF65-F5344CB8AC3E}">
        <p14:creationId xmlns:p14="http://schemas.microsoft.com/office/powerpoint/2010/main" val="180332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7851" y="1893411"/>
            <a:ext cx="4947030" cy="390340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6514" y="1857773"/>
            <a:ext cx="4920457" cy="3948111"/>
          </a:xfrm>
        </p:spPr>
      </p:pic>
    </p:spTree>
    <p:extLst>
      <p:ext uri="{BB962C8B-B14F-4D97-AF65-F5344CB8AC3E}">
        <p14:creationId xmlns:p14="http://schemas.microsoft.com/office/powerpoint/2010/main" val="116232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Contamination Helps Control Costs, Protects Program Viability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WCA’s single-stream materials can include up to 25% trash</a:t>
            </a:r>
          </a:p>
          <a:p>
            <a:r>
              <a:rPr lang="en-US" sz="2000" dirty="0"/>
              <a:t>Contamination adds significant processing, transport &amp; disposal costs</a:t>
            </a:r>
          </a:p>
          <a:p>
            <a:r>
              <a:rPr lang="en-US" sz="2000" dirty="0"/>
              <a:t>Single-use plastic bags remain a leading contaminant</a:t>
            </a:r>
          </a:p>
          <a:p>
            <a:r>
              <a:rPr lang="en-US" sz="2000" dirty="0"/>
              <a:t>Toys, clothes, food waste, soiled diapers, bowling balls, garden hoses and tarps are routine</a:t>
            </a:r>
          </a:p>
          <a:p>
            <a:r>
              <a:rPr lang="en-US" sz="2000" dirty="0"/>
              <a:t>Individuals continue to place their recyclables in plastic bags</a:t>
            </a:r>
          </a:p>
          <a:p>
            <a:r>
              <a:rPr lang="en-US" sz="2000" dirty="0"/>
              <a:t>Johnson County and MARC have undertaken curbside audits</a:t>
            </a:r>
          </a:p>
          <a:p>
            <a:r>
              <a:rPr lang="en-US" sz="2000" dirty="0"/>
              <a:t>Some communities and haulers now levy fines on residents for setting out contaminated recyclables</a:t>
            </a:r>
          </a:p>
          <a:p>
            <a:r>
              <a:rPr lang="en-US" sz="2000" dirty="0"/>
              <a:t>Communities across the country have reduced or eliminated residential recycling </a:t>
            </a:r>
            <a:r>
              <a:rPr lang="en-US" sz="2000" dirty="0" smtClean="0"/>
              <a:t>programs, particularly public </a:t>
            </a:r>
            <a:r>
              <a:rPr lang="en-US" sz="2000" dirty="0"/>
              <a:t>drop offs.</a:t>
            </a:r>
          </a:p>
          <a:p>
            <a:r>
              <a:rPr lang="en-US" sz="2000" b="1" dirty="0"/>
              <a:t>REMEMBER:</a:t>
            </a:r>
            <a:r>
              <a:rPr lang="en-US" sz="2000" dirty="0"/>
              <a:t> Real diversion rates do not measure tons set at the curb, but rather tons that are sorted, processed and marketed.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WCA’s Footprint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idx="12"/>
          </p:nvPr>
        </p:nvSpPr>
        <p:spPr>
          <a:xfrm>
            <a:off x="0" y="1419048"/>
            <a:ext cx="8842784" cy="576900"/>
          </a:xfrm>
        </p:spPr>
        <p:txBody>
          <a:bodyPr>
            <a:normAutofit/>
          </a:bodyPr>
          <a:lstStyle/>
          <a:p>
            <a:pPr marL="347663" lvl="1" indent="0">
              <a:buNone/>
            </a:pPr>
            <a:r>
              <a:rPr lang="en-US" sz="1800" b="1" dirty="0"/>
              <a:t>Broad Footprint, Narrow Focus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9" y="1707498"/>
            <a:ext cx="4860450" cy="4971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161" y="2477729"/>
            <a:ext cx="4194839" cy="2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WCA’s Recycling Facility, Harrisonville MO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2734430"/>
            <a:ext cx="4278892" cy="395691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346535"/>
            <a:ext cx="8030497" cy="126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WCA’s $12 million Materials Recovery Facility, located in Harrisonville, is one of the largest in the region, processing more than 4,000 tons of material each month.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098" y="2140451"/>
            <a:ext cx="3404614" cy="45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8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WCA MRF Facts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WCA’s Harrisonville MRF is one of the region’s two major single stream processing facilities</a:t>
            </a:r>
          </a:p>
          <a:p>
            <a:pPr lvl="0"/>
            <a:r>
              <a:rPr lang="en-US" sz="2000" dirty="0"/>
              <a:t>The facility has a processing capacity of approximately 80,000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tons per year</a:t>
            </a:r>
          </a:p>
          <a:p>
            <a:pPr lvl="0"/>
            <a:r>
              <a:rPr lang="en-US" sz="2000" dirty="0"/>
              <a:t>WCA processed approximately 50,000 tons of material in 2019</a:t>
            </a:r>
          </a:p>
          <a:p>
            <a:pPr lvl="0"/>
            <a:r>
              <a:rPr lang="en-US" sz="2000" dirty="0"/>
              <a:t>Improved sorting is required to create marketable material and remain financially viable</a:t>
            </a:r>
          </a:p>
          <a:p>
            <a:pPr lvl="0"/>
            <a:r>
              <a:rPr lang="en-US" sz="2000" dirty="0"/>
              <a:t>WCA plans 2020 investments in enhanced optical sorting and robotic sorting technology to reclaim more material and reduce contamination</a:t>
            </a:r>
          </a:p>
          <a:p>
            <a:pPr lvl="0"/>
            <a:r>
              <a:rPr lang="en-US" sz="2000" dirty="0"/>
              <a:t>WCA’s history of providing clean materials allows us to move materials when other processors scramble to find outlets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the </a:t>
            </a:r>
            <a:r>
              <a:rPr lang="en-US" dirty="0" smtClean="0"/>
              <a:t>2019 Residential </a:t>
            </a:r>
            <a:r>
              <a:rPr lang="en-US" dirty="0"/>
              <a:t>Stream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254000" y="1490663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53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Curbside Commodity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More than two-thirds of the material we receive at our MRF is fiber (30% OCC, 37% mixed)</a:t>
            </a:r>
          </a:p>
          <a:p>
            <a:pPr lvl="0"/>
            <a:r>
              <a:rPr lang="en-US" sz="2000" dirty="0"/>
              <a:t>Paper prices are a leading driver of the MRF’s financial viability</a:t>
            </a:r>
          </a:p>
          <a:p>
            <a:pPr lvl="0"/>
            <a:r>
              <a:rPr lang="en-US" sz="2000" dirty="0"/>
              <a:t>Paper prices are at near-record lows</a:t>
            </a:r>
          </a:p>
          <a:p>
            <a:pPr lvl="0"/>
            <a:r>
              <a:rPr lang="en-US" sz="2000" dirty="0"/>
              <a:t>Contamination ranges from 18% </a:t>
            </a:r>
            <a:r>
              <a:rPr lang="en-US" sz="2000"/>
              <a:t>to </a:t>
            </a:r>
            <a:r>
              <a:rPr lang="en-US" sz="2000" smtClean="0"/>
              <a:t>25%</a:t>
            </a:r>
            <a:endParaRPr lang="en-US" sz="2000" dirty="0"/>
          </a:p>
          <a:p>
            <a:pPr lvl="0"/>
            <a:r>
              <a:rPr lang="en-US" sz="2000" dirty="0"/>
              <a:t>Contamination can cause shutdowns, make materials unmarketable and drive up processing costs</a:t>
            </a:r>
          </a:p>
          <a:p>
            <a:pPr lvl="0"/>
            <a:r>
              <a:rPr lang="en-US" sz="2000" dirty="0"/>
              <a:t>Plastics (nearly 8% of the stream) currently have solid markets and prices</a:t>
            </a:r>
          </a:p>
          <a:p>
            <a:pPr lvl="0"/>
            <a:r>
              <a:rPr lang="en-US" sz="2000" dirty="0"/>
              <a:t>Most contracts and solid waste ordinances mandate haulers collect all plastics #1 - #7, irrespective of values and outlets</a:t>
            </a:r>
          </a:p>
          <a:p>
            <a:pPr lvl="0"/>
            <a:r>
              <a:rPr lang="en-US" sz="2000" dirty="0"/>
              <a:t>Example: #6 Polystyrene foam containers have never been recyclable in single-stream residential programs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3" y="1490663"/>
            <a:ext cx="3582537" cy="4800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285011" y="1592826"/>
            <a:ext cx="4832732" cy="42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Fiber Market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000" dirty="0"/>
              <a:t>Mixed </a:t>
            </a:r>
            <a:r>
              <a:rPr lang="en-US" sz="2000" dirty="0">
                <a:solidFill>
                  <a:srgbClr val="002060"/>
                </a:solidFill>
              </a:rPr>
              <a:t>and News paper </a:t>
            </a:r>
            <a:r>
              <a:rPr lang="en-US" sz="2000" dirty="0" smtClean="0"/>
              <a:t>were early casualties </a:t>
            </a:r>
            <a:r>
              <a:rPr lang="en-US" sz="2000" dirty="0"/>
              <a:t>of National Sword, eliminating China as the primary market</a:t>
            </a:r>
          </a:p>
          <a:p>
            <a:pPr lvl="0"/>
            <a:r>
              <a:rPr lang="en-US" sz="2000" dirty="0"/>
              <a:t>Domestic and other foreign mills did not have the capacity to absorb the orphaned materials</a:t>
            </a:r>
          </a:p>
          <a:p>
            <a:pPr lvl="0"/>
            <a:r>
              <a:rPr lang="en-US" sz="2000" dirty="0"/>
              <a:t>New mills are coming on line in Mexico and the US, and other mills are being retrofitted for Brown fiber production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sz="2000" dirty="0"/>
              <a:t>WCA has always been able to move fiber materials, but often at a cost</a:t>
            </a:r>
          </a:p>
          <a:p>
            <a:pPr lvl="0"/>
            <a:r>
              <a:rPr lang="en-US" sz="2000" dirty="0"/>
              <a:t>Most recently, WCA paid $17 per ton to have mixed paper hauled away (not including front-end costs)</a:t>
            </a:r>
          </a:p>
          <a:p>
            <a:pPr lvl="0"/>
            <a:r>
              <a:rPr lang="en-US" sz="2000" dirty="0"/>
              <a:t>Overall, pricing and movement continues to be a challenge while quality demands continue to be stringent.</a:t>
            </a:r>
          </a:p>
          <a:p>
            <a:pPr lvl="0"/>
            <a:r>
              <a:rPr lang="en-US" sz="2000" dirty="0"/>
              <a:t>WCA currently sorts two fiber grades – </a:t>
            </a:r>
            <a:r>
              <a:rPr lang="en-US" sz="2000" dirty="0" smtClean="0"/>
              <a:t>Cardboard ($43.60/t in January, 2020) and Mixed Paper ($0.20/t in January, 2020)</a:t>
            </a:r>
            <a:endParaRPr lang="en-US" sz="2000" dirty="0"/>
          </a:p>
          <a:p>
            <a:pPr lvl="0"/>
            <a:r>
              <a:rPr lang="en-US" sz="2000" dirty="0"/>
              <a:t>Mixed goes to a </a:t>
            </a:r>
            <a:r>
              <a:rPr lang="en-US" sz="2000" dirty="0" smtClean="0"/>
              <a:t>mill </a:t>
            </a:r>
            <a:r>
              <a:rPr lang="en-US" sz="2000" dirty="0"/>
              <a:t>in Arkansas. When they are down we must long haul to Shreveport LA.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Cardboard Pricing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88381"/>
              </p:ext>
            </p:extLst>
          </p:nvPr>
        </p:nvGraphicFramePr>
        <p:xfrm>
          <a:off x="254000" y="1490663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318670"/>
      </p:ext>
    </p:extLst>
  </p:cSld>
  <p:clrMapOvr>
    <a:masterClrMapping/>
  </p:clrMapOvr>
</p:sld>
</file>

<file path=ppt/theme/theme1.xml><?xml version="1.0" encoding="utf-8"?>
<a:theme xmlns:a="http://schemas.openxmlformats.org/drawingml/2006/main" name="WCA 2017">
  <a:themeElements>
    <a:clrScheme name="WCA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04890"/>
      </a:accent1>
      <a:accent2>
        <a:srgbClr val="92D050"/>
      </a:accent2>
      <a:accent3>
        <a:srgbClr val="9B9B9B"/>
      </a:accent3>
      <a:accent4>
        <a:srgbClr val="31859B"/>
      </a:accent4>
      <a:accent5>
        <a:srgbClr val="F79646"/>
      </a:accent5>
      <a:accent6>
        <a:srgbClr val="004990"/>
      </a:accent6>
      <a:hlink>
        <a:srgbClr val="0000FF"/>
      </a:hlink>
      <a:folHlink>
        <a:srgbClr val="00007F"/>
      </a:folHlink>
    </a:clrScheme>
    <a:fontScheme name="WCA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8691</TotalTime>
  <Words>816</Words>
  <Application>Microsoft Office PowerPoint</Application>
  <PresentationFormat>On-screen Show (4:3)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Wingdings</vt:lpstr>
      <vt:lpstr>WCA 2017</vt:lpstr>
      <vt:lpstr>WCA RECYCLING UPDATE  FOR GREATER KANSAS CITY</vt:lpstr>
      <vt:lpstr>WCA’s Footprint</vt:lpstr>
      <vt:lpstr>WCA’s Recycling Facility, Harrisonville MO </vt:lpstr>
      <vt:lpstr>WCA MRF Facts</vt:lpstr>
      <vt:lpstr>Snapshot of the 2019 Residential Stream</vt:lpstr>
      <vt:lpstr>Curbside Commodity Details</vt:lpstr>
      <vt:lpstr>PAPER</vt:lpstr>
      <vt:lpstr>Current Fiber Market Conditions</vt:lpstr>
      <vt:lpstr>2019 Cardboard Pricing</vt:lpstr>
      <vt:lpstr>2019 Mixed Paper Pricing</vt:lpstr>
      <vt:lpstr>PLASTICS</vt:lpstr>
      <vt:lpstr>Current Plastics Market Conditions</vt:lpstr>
      <vt:lpstr>Current Plastic Market Conditions cont’d</vt:lpstr>
      <vt:lpstr>#1-7 Plastics Details, Examples</vt:lpstr>
      <vt:lpstr>CONTAMINATION</vt:lpstr>
      <vt:lpstr>Reducing Contamination Helps Control Costs, Protects Program Viability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Allia Saydjari</dc:creator>
  <cp:lastModifiedBy>Tom Coffman</cp:lastModifiedBy>
  <cp:revision>303</cp:revision>
  <cp:lastPrinted>2019-06-10T16:01:04Z</cp:lastPrinted>
  <dcterms:created xsi:type="dcterms:W3CDTF">2017-08-02T19:02:22Z</dcterms:created>
  <dcterms:modified xsi:type="dcterms:W3CDTF">2020-02-24T15:21:26Z</dcterms:modified>
</cp:coreProperties>
</file>